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4" r:id="rId4"/>
    <p:sldId id="271" r:id="rId5"/>
    <p:sldId id="272" r:id="rId6"/>
    <p:sldId id="266" r:id="rId7"/>
    <p:sldId id="261" r:id="rId8"/>
    <p:sldId id="262" r:id="rId9"/>
    <p:sldId id="268" r:id="rId10"/>
    <p:sldId id="275" r:id="rId11"/>
    <p:sldId id="263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0"/>
  </p:normalViewPr>
  <p:slideViewPr>
    <p:cSldViewPr>
      <p:cViewPr>
        <p:scale>
          <a:sx n="86" d="100"/>
          <a:sy n="86" d="100"/>
        </p:scale>
        <p:origin x="-125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B961-19A1-4D52-9DA4-B4D3DD3CDE4B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1F40-6F58-4719-901A-82F544FB0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7924796" cy="84772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73152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Munna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sz="6700" b="1" dirty="0" err="1" smtClean="0">
                <a:solidFill>
                  <a:srgbClr val="0070C0"/>
                </a:solidFill>
                <a:latin typeface="Viner Hand ITC" pitchFamily="66" charset="0"/>
              </a:rPr>
              <a:t>Bhai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  <a:t>M. B. </a:t>
            </a:r>
            <a: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  <a:t>A</a:t>
            </a:r>
            <a:b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@  ITM –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Kharghar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Dec 2012 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  <p:pic>
        <p:nvPicPr>
          <p:cNvPr id="8" name="Picture 2" descr="0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6257300"/>
            <a:ext cx="2514599" cy="1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6912149" cy="8851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515100" cy="1524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Munna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Viner Hand ITC" pitchFamily="66" charset="0"/>
              </a:rPr>
              <a:t>Bhai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Viner Hand ITC" pitchFamily="66" charset="0"/>
              </a:rPr>
              <a:t>M. B.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6172200" cy="7162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</a:p>
          <a:p>
            <a:pPr algn="just">
              <a:buNone/>
            </a:pPr>
            <a:r>
              <a:rPr lang="en-US" sz="2000" b="1" dirty="0" smtClean="0">
                <a:latin typeface="Cambria" pitchFamily="18" charset="0"/>
              </a:rPr>
              <a:t>     </a:t>
            </a:r>
            <a:r>
              <a:rPr lang="en-US" b="1" dirty="0" smtClean="0">
                <a:latin typeface="Cambria" pitchFamily="18" charset="0"/>
              </a:rPr>
              <a:t>Important things : </a:t>
            </a:r>
            <a:endParaRPr lang="en-US" b="1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endParaRPr lang="en-US" dirty="0" smtClean="0">
              <a:latin typeface="Cambria" pitchFamily="18" charset="0"/>
            </a:endParaRPr>
          </a:p>
          <a:p>
            <a:pPr algn="just"/>
            <a:r>
              <a:rPr lang="en-US" dirty="0" smtClean="0">
                <a:latin typeface="Cambria" pitchFamily="18" charset="0"/>
              </a:rPr>
              <a:t>Planning Inauguration event </a:t>
            </a:r>
            <a:endParaRPr lang="en-US" dirty="0" smtClean="0">
              <a:latin typeface="Cambria" pitchFamily="18" charset="0"/>
            </a:endParaRPr>
          </a:p>
          <a:p>
            <a:pPr algn="just"/>
            <a:r>
              <a:rPr lang="en-US" dirty="0" smtClean="0">
                <a:latin typeface="Cambria" pitchFamily="18" charset="0"/>
              </a:rPr>
              <a:t>Industry guests &amp; </a:t>
            </a:r>
            <a:r>
              <a:rPr lang="en-US" dirty="0" smtClean="0">
                <a:latin typeface="Cambria" pitchFamily="18" charset="0"/>
              </a:rPr>
              <a:t>Glamour  guests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Media coverage – Print media , On line, Radio, YouTube promos, Blogs and Face book promos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Training inputs for the participants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Curricular learning:</a:t>
            </a:r>
          </a:p>
          <a:p>
            <a:pPr algn="just">
              <a:buNone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Face book pages,  Blogs writing,                       Self learning  Reports,  You Tube videos </a:t>
            </a:r>
            <a:endParaRPr lang="en-US" dirty="0" smtClean="0">
              <a:latin typeface="Cambria" pitchFamily="18" charset="0"/>
            </a:endParaRPr>
          </a:p>
          <a:p>
            <a:pPr algn="just"/>
            <a:r>
              <a:rPr lang="en-US" dirty="0" smtClean="0">
                <a:latin typeface="Cambria" pitchFamily="18" charset="0"/>
              </a:rPr>
              <a:t>Closing of the ceremony </a:t>
            </a:r>
            <a:endParaRPr lang="en-US" dirty="0" smtClean="0">
              <a:latin typeface="Cambria" pitchFamily="18" charset="0"/>
            </a:endParaRPr>
          </a:p>
          <a:p>
            <a:pPr algn="just"/>
            <a:r>
              <a:rPr lang="en-US" sz="1800" dirty="0" smtClean="0">
                <a:latin typeface="Cambria" pitchFamily="18" charset="0"/>
              </a:rPr>
              <a:t>Panel </a:t>
            </a:r>
            <a:r>
              <a:rPr lang="en-US" sz="1800" dirty="0" smtClean="0">
                <a:latin typeface="Cambria" pitchFamily="18" charset="0"/>
              </a:rPr>
              <a:t>discussion on </a:t>
            </a:r>
            <a:r>
              <a:rPr lang="en-US" sz="1800" dirty="0" err="1" smtClean="0">
                <a:latin typeface="Cambria" pitchFamily="18" charset="0"/>
              </a:rPr>
              <a:t>Gandhian</a:t>
            </a:r>
            <a:r>
              <a:rPr lang="en-US" sz="1800" dirty="0" smtClean="0">
                <a:latin typeface="Cambria" pitchFamily="18" charset="0"/>
              </a:rPr>
              <a:t> Thoughts and Management </a:t>
            </a:r>
          </a:p>
          <a:p>
            <a:pPr algn="just">
              <a:buNone/>
            </a:pP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6912149" cy="8851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6172200" cy="1524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Thank you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  <p:pic>
        <p:nvPicPr>
          <p:cNvPr id="8" name="Picture 2" descr="0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057400"/>
            <a:ext cx="27472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Vasist\NITIE-Academics\Co-curriculars\SEJ\Pictures for use\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0000">
            <a:off x="2133600" y="5791200"/>
            <a:ext cx="2667000" cy="133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6912149" cy="8851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66294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Shanti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iner Hand ITC" pitchFamily="66" charset="0"/>
              </a:rPr>
              <a:t>Eva</a:t>
            </a:r>
            <a:r>
              <a:rPr lang="en-US" b="1" dirty="0" smtClean="0">
                <a:latin typeface="Viner Hand ITC" pitchFamily="66" charset="0"/>
              </a:rPr>
              <a:t> </a:t>
            </a:r>
            <a:r>
              <a:rPr lang="en-US" b="1" dirty="0" smtClean="0">
                <a:latin typeface="Viner Hand ITC" pitchFamily="66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Viner Hand ITC" pitchFamily="66" charset="0"/>
              </a:rPr>
              <a:t>Jayate</a:t>
            </a:r>
            <a:r>
              <a:rPr lang="en-US" sz="9600" b="1" dirty="0" smtClean="0">
                <a:solidFill>
                  <a:srgbClr val="00B050"/>
                </a:solidFill>
                <a:latin typeface="Viner Hand ITC" pitchFamily="66" charset="0"/>
              </a:rPr>
              <a:t/>
            </a:r>
            <a:br>
              <a:rPr lang="en-US" sz="9600" b="1" dirty="0" smtClean="0">
                <a:solidFill>
                  <a:srgbClr val="00B050"/>
                </a:solidFill>
                <a:latin typeface="Viner Hand ITC" pitchFamily="66" charset="0"/>
              </a:rPr>
            </a:br>
            <a:r>
              <a:rPr lang="en-US" sz="8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en-US" sz="8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83895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Association with</a:t>
            </a:r>
            <a:endParaRPr lang="en-US" dirty="0"/>
          </a:p>
        </p:txBody>
      </p:sp>
      <p:pic>
        <p:nvPicPr>
          <p:cNvPr id="6" name="Picture 5" descr="C:\Vasist\NITIE-Academics\Co-curriculars\SEJ\Pictures for use\8.HEF+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8001006"/>
            <a:ext cx="1251155" cy="881495"/>
          </a:xfrm>
          <a:prstGeom prst="rect">
            <a:avLst/>
          </a:prstGeom>
          <a:noFill/>
        </p:spPr>
      </p:pic>
      <p:pic>
        <p:nvPicPr>
          <p:cNvPr id="7" name="Picture 10" descr="C:\Users\Dell\Desktop\BombaySarvodayMandal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7391400"/>
            <a:ext cx="1042960" cy="548640"/>
          </a:xfrm>
          <a:prstGeom prst="rect">
            <a:avLst/>
          </a:prstGeom>
          <a:noFill/>
        </p:spPr>
      </p:pic>
      <p:pic>
        <p:nvPicPr>
          <p:cNvPr id="8" name="Picture 13" descr="C:\Vasist\NITIE-Academics\Co-curriculars\SEJ\Pictures for use\stantonchase-internatio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2" y="7620000"/>
            <a:ext cx="1111251" cy="320040"/>
          </a:xfrm>
          <a:prstGeom prst="rect">
            <a:avLst/>
          </a:prstGeom>
          <a:noFill/>
        </p:spPr>
      </p:pic>
      <p:pic>
        <p:nvPicPr>
          <p:cNvPr id="9" name="Picture 14" descr="C:\Vasist\NITIE-Academics\Co-curriculars\SEJ\Pictures for use\tie_logo-new-medium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" y="8229600"/>
            <a:ext cx="852744" cy="548640"/>
          </a:xfrm>
          <a:prstGeom prst="rect">
            <a:avLst/>
          </a:prstGeom>
          <a:noFill/>
        </p:spPr>
      </p:pic>
      <p:pic>
        <p:nvPicPr>
          <p:cNvPr id="10" name="Picture 3" descr="C:\Users\Dell\Desktop\ABG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8229606"/>
            <a:ext cx="1497012" cy="670831"/>
          </a:xfrm>
          <a:prstGeom prst="rect">
            <a:avLst/>
          </a:prstGeom>
          <a:noFill/>
        </p:spPr>
      </p:pic>
      <p:pic>
        <p:nvPicPr>
          <p:cNvPr id="2051" name="Picture 3" descr="C:\Vasist\NITIE-Academics\Co-curriculars\SEJ\Pictures for use\GMR-Modifi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7391405"/>
            <a:ext cx="1471613" cy="739209"/>
          </a:xfrm>
          <a:prstGeom prst="rect">
            <a:avLst/>
          </a:prstGeom>
          <a:noFill/>
        </p:spPr>
      </p:pic>
      <p:pic>
        <p:nvPicPr>
          <p:cNvPr id="12" name="Picture 2" descr="05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1" y="4419600"/>
            <a:ext cx="1538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0" y="9010649"/>
            <a:ext cx="6858000" cy="125955"/>
          </a:xfrm>
          <a:prstGeom prst="rect">
            <a:avLst/>
          </a:prstGeom>
          <a:noFill/>
        </p:spPr>
      </p:pic>
      <p:pic>
        <p:nvPicPr>
          <p:cNvPr id="1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1334869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http://sej2010.p4pune.com/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33396" y="133348"/>
            <a:ext cx="7924796" cy="84772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219200"/>
            <a:ext cx="7429500" cy="1371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Munna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Viner Hand ITC" pitchFamily="66" charset="0"/>
              </a:rPr>
              <a:t>Bhai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Viner Hand ITC" pitchFamily="66" charset="0"/>
              </a:rPr>
              <a:t>M. B. </a:t>
            </a:r>
            <a:r>
              <a:rPr lang="en-US" b="1" dirty="0" smtClean="0">
                <a:solidFill>
                  <a:srgbClr val="00B050"/>
                </a:solidFill>
                <a:latin typeface="Viner Hand ITC" pitchFamily="66" charset="0"/>
              </a:rPr>
              <a:t>A</a:t>
            </a:r>
            <a: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  <a:t/>
            </a:r>
            <a:b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1"/>
            <a:ext cx="6172200" cy="304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Cambria" pitchFamily="18" charset="0"/>
              </a:rPr>
              <a:t>What the  </a:t>
            </a:r>
            <a:r>
              <a:rPr lang="en-US" sz="2000" b="1" dirty="0" smtClean="0">
                <a:latin typeface="Cambria" pitchFamily="18" charset="0"/>
              </a:rPr>
              <a:t>Program is all about ? </a:t>
            </a:r>
            <a:endParaRPr lang="en-US" sz="2000" b="1" i="1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ITM students campaign Gandhi autobiography copies in Mumbai Market 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Cambria" pitchFamily="18" charset="0"/>
              </a:rPr>
              <a:t>       </a:t>
            </a: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  <p:pic>
        <p:nvPicPr>
          <p:cNvPr id="1026" name="Picture 2" descr="D:\Desktop\Shanti Eva Jayate SEJ SEJ program\Gandi Photo\Gandi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12322"/>
            <a:ext cx="1876425" cy="2715627"/>
          </a:xfrm>
          <a:prstGeom prst="rect">
            <a:avLst/>
          </a:prstGeom>
          <a:noFill/>
        </p:spPr>
      </p:pic>
      <p:pic>
        <p:nvPicPr>
          <p:cNvPr id="14" name="Picture 2" descr="D:\Desktop\Shanti Eva Jayate SEJ SEJ program\Gandi Photo\Gandi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029200"/>
            <a:ext cx="1876425" cy="2715627"/>
          </a:xfrm>
          <a:prstGeom prst="rect">
            <a:avLst/>
          </a:prstGeom>
          <a:noFill/>
        </p:spPr>
      </p:pic>
      <p:pic>
        <p:nvPicPr>
          <p:cNvPr id="15" name="Picture 2" descr="D:\Desktop\Shanti Eva Jayate SEJ SEJ program\Gandi Photo\Gandi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29200"/>
            <a:ext cx="1876425" cy="271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133348"/>
            <a:ext cx="7924796" cy="84772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90600"/>
            <a:ext cx="74295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</a:br>
            <a:r>
              <a:rPr lang="en-US" b="1" dirty="0" smtClean="0">
                <a:latin typeface="Viner Hand ITC" pitchFamily="66" charset="0"/>
              </a:rPr>
              <a:t>About </a:t>
            </a:r>
            <a:r>
              <a:rPr lang="en-US" b="1" dirty="0" smtClean="0">
                <a:latin typeface="Viner Hand ITC" pitchFamily="66" charset="0"/>
              </a:rPr>
              <a:t> the </a:t>
            </a:r>
            <a:r>
              <a:rPr lang="en-US" b="1" dirty="0" smtClean="0">
                <a:latin typeface="Viner Hand ITC" pitchFamily="66" charset="0"/>
              </a:rPr>
              <a:t>Book- </a:t>
            </a:r>
            <a: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  <a:t/>
            </a:r>
            <a:b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1"/>
            <a:ext cx="6172200" cy="3048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Cambria" pitchFamily="18" charset="0"/>
              </a:rPr>
              <a:t> My Experiments with Truth – By M K Gandhi</a:t>
            </a:r>
            <a:endParaRPr lang="en-US" sz="2000" b="1" i="1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462 pages,  MRP Rs. 40 / -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Published  by </a:t>
            </a:r>
            <a:r>
              <a:rPr lang="en-US" sz="2000" dirty="0" err="1" smtClean="0">
                <a:latin typeface="Cambria" pitchFamily="18" charset="0"/>
              </a:rPr>
              <a:t>Navjeevan</a:t>
            </a:r>
            <a:r>
              <a:rPr lang="en-US" sz="2000" dirty="0" smtClean="0">
                <a:latin typeface="Cambria" pitchFamily="18" charset="0"/>
              </a:rPr>
              <a:t> Publishers, Ahmadabad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Supplied by  M / S.  Bombay </a:t>
            </a:r>
            <a:r>
              <a:rPr lang="en-US" sz="2000" dirty="0" err="1" smtClean="0">
                <a:latin typeface="Cambria" pitchFamily="18" charset="0"/>
              </a:rPr>
              <a:t>S</a:t>
            </a:r>
            <a:r>
              <a:rPr lang="en-US" sz="2000" dirty="0" err="1" smtClean="0">
                <a:latin typeface="Cambria" pitchFamily="18" charset="0"/>
              </a:rPr>
              <a:t>arvodaya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Mandal</a:t>
            </a:r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Considered to be the 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Best Autobiography</a:t>
            </a:r>
          </a:p>
          <a:p>
            <a:pPr algn="just"/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Cambria" pitchFamily="18" charset="0"/>
              </a:rPr>
              <a:t>       </a:t>
            </a: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  <p:pic>
        <p:nvPicPr>
          <p:cNvPr id="13" name="Picture 2" descr="D:\Desktop\Shanti Eva Jayate SEJ SEJ program\Gandi Photo\Gandi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175" y="5029200"/>
            <a:ext cx="1876425" cy="2715627"/>
          </a:xfrm>
          <a:prstGeom prst="rect">
            <a:avLst/>
          </a:prstGeom>
          <a:noFill/>
        </p:spPr>
      </p:pic>
      <p:pic>
        <p:nvPicPr>
          <p:cNvPr id="14" name="Picture 2" descr="D:\Desktop\Shanti Eva Jayate SEJ SEJ program\Gandi Photo\Gandi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5105400"/>
            <a:ext cx="1876425" cy="271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609600" y="133348"/>
            <a:ext cx="7924796" cy="84772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7429500" cy="1371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Munna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Viner Hand ITC" pitchFamily="66" charset="0"/>
              </a:rPr>
              <a:t>Bhai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Viner Hand ITC" pitchFamily="66" charset="0"/>
              </a:rPr>
              <a:t>M. B. </a:t>
            </a:r>
            <a:r>
              <a:rPr lang="en-US" b="1" dirty="0" smtClean="0">
                <a:solidFill>
                  <a:srgbClr val="00B050"/>
                </a:solidFill>
                <a:latin typeface="Viner Hand ITC" pitchFamily="66" charset="0"/>
              </a:rPr>
              <a:t>A</a:t>
            </a:r>
            <a: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  <a:t/>
            </a:r>
            <a:br>
              <a:rPr lang="en-US" sz="7400" b="1" dirty="0" smtClean="0">
                <a:solidFill>
                  <a:srgbClr val="00B050"/>
                </a:solidFill>
                <a:latin typeface="Viner Hand ITC" pitchFamily="66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68580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Cambria" pitchFamily="18" charset="0"/>
              </a:rPr>
              <a:t>   </a:t>
            </a:r>
            <a:r>
              <a:rPr lang="en-US" sz="2000" b="1" dirty="0" smtClean="0">
                <a:solidFill>
                  <a:srgbClr val="3333FF"/>
                </a:solidFill>
                <a:latin typeface="Cambria" pitchFamily="18" charset="0"/>
              </a:rPr>
              <a:t>Objectives of the program </a:t>
            </a:r>
            <a:endParaRPr lang="en-US" sz="2000" b="1" i="1" dirty="0" smtClean="0">
              <a:solidFill>
                <a:srgbClr val="3333FF"/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Learning MBA lessons  ( Marketing, Communication, Consumer </a:t>
            </a:r>
            <a:r>
              <a:rPr lang="en-US" sz="2000" dirty="0" err="1" smtClean="0">
                <a:latin typeface="Cambria" pitchFamily="18" charset="0"/>
              </a:rPr>
              <a:t>behaviour</a:t>
            </a:r>
            <a:r>
              <a:rPr lang="en-US" sz="2000" dirty="0" smtClean="0">
                <a:latin typeface="Cambria" pitchFamily="18" charset="0"/>
              </a:rPr>
              <a:t>, Leadership, Market research etc. ) through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Munna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latin typeface="Viner Hand ITC" pitchFamily="66" charset="0"/>
              </a:rPr>
              <a:t>Bhai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   </a:t>
            </a:r>
            <a:r>
              <a:rPr lang="en-US" sz="2000" b="1" dirty="0" smtClean="0">
                <a:solidFill>
                  <a:srgbClr val="00B050"/>
                </a:solidFill>
                <a:latin typeface="Viner Hand ITC" pitchFamily="66" charset="0"/>
              </a:rPr>
              <a:t>M. B. </a:t>
            </a:r>
            <a:r>
              <a:rPr lang="en-US" sz="2000" b="1" dirty="0" smtClean="0">
                <a:solidFill>
                  <a:srgbClr val="00B050"/>
                </a:solidFill>
                <a:latin typeface="Viner Hand ITC" pitchFamily="66" charset="0"/>
              </a:rPr>
              <a:t>A </a:t>
            </a:r>
            <a:r>
              <a:rPr lang="en-US" sz="2000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the field experience   </a:t>
            </a:r>
          </a:p>
          <a:p>
            <a:pPr algn="just"/>
            <a:endParaRPr lang="en-US" sz="2000" dirty="0" smtClean="0">
              <a:latin typeface="Cambria" pitchFamily="18" charset="0"/>
            </a:endParaRPr>
          </a:p>
          <a:p>
            <a:pPr algn="just"/>
            <a:r>
              <a:rPr lang="en-US" sz="2000" dirty="0" smtClean="0">
                <a:latin typeface="Cambria" pitchFamily="18" charset="0"/>
              </a:rPr>
              <a:t>Demonstrating </a:t>
            </a:r>
            <a:r>
              <a:rPr lang="en-US" sz="2000" dirty="0" smtClean="0">
                <a:latin typeface="Cambria" pitchFamily="18" charset="0"/>
              </a:rPr>
              <a:t>ITM Brand to Mumbai </a:t>
            </a:r>
            <a:r>
              <a:rPr lang="en-US" sz="2000" dirty="0" err="1" smtClean="0">
                <a:latin typeface="Cambria" pitchFamily="18" charset="0"/>
              </a:rPr>
              <a:t>Mandi</a:t>
            </a:r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000" dirty="0" smtClean="0">
              <a:latin typeface="Cambria" pitchFamily="18" charset="0"/>
            </a:endParaRPr>
          </a:p>
          <a:p>
            <a:pPr algn="just"/>
            <a:r>
              <a:rPr lang="en-US" sz="2000" dirty="0" smtClean="0">
                <a:latin typeface="Cambria" pitchFamily="18" charset="0"/>
              </a:rPr>
              <a:t>Helping  </a:t>
            </a:r>
            <a:r>
              <a:rPr lang="en-US" sz="2000" dirty="0" err="1" smtClean="0">
                <a:latin typeface="Cambria" pitchFamily="18" charset="0"/>
              </a:rPr>
              <a:t>Gandhian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literature </a:t>
            </a:r>
            <a:r>
              <a:rPr lang="en-US" sz="2000" dirty="0" smtClean="0">
                <a:latin typeface="Cambria" pitchFamily="18" charset="0"/>
              </a:rPr>
              <a:t>to  reach </a:t>
            </a:r>
            <a:r>
              <a:rPr lang="en-US" sz="2000" dirty="0" smtClean="0">
                <a:latin typeface="Cambria" pitchFamily="18" charset="0"/>
              </a:rPr>
              <a:t>Mumbai </a:t>
            </a:r>
            <a:r>
              <a:rPr lang="en-US" sz="2000" dirty="0" smtClean="0">
                <a:latin typeface="Cambria" pitchFamily="18" charset="0"/>
              </a:rPr>
              <a:t>citizens</a:t>
            </a: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912149" cy="8851392"/>
          </a:xfrm>
          <a:prstGeom prst="rect">
            <a:avLst/>
          </a:prstGeom>
          <a:noFill/>
        </p:spPr>
      </p:pic>
      <p:pic>
        <p:nvPicPr>
          <p:cNvPr id="18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19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  <p:pic>
        <p:nvPicPr>
          <p:cNvPr id="2050" name="Picture 2" descr="D:\Desktop\Dr T Prasad folder\ITM Kharghar Munna Bhai MBA Mandi\Mandi Event\Sriram photos\Picture 1666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76" y="1600200"/>
            <a:ext cx="2468224" cy="18288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" y="3810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Munna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Bhai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M. B. A</a:t>
            </a:r>
            <a:r>
              <a:rPr kumimoji="0" lang="en-US" sz="7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/>
            </a:r>
            <a:br>
              <a:rPr kumimoji="0" lang="en-US" sz="7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</a:b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 descr="D:\Desktop\Dr T Prasad folder\ITM Kharghar Munna Bhai MBA Mandi\Mandi Event\Sriram photos\Picture 1696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600" y="1600200"/>
            <a:ext cx="3073400" cy="2305050"/>
          </a:xfrm>
          <a:prstGeom prst="rect">
            <a:avLst/>
          </a:prstGeom>
          <a:noFill/>
        </p:spPr>
      </p:pic>
      <p:pic>
        <p:nvPicPr>
          <p:cNvPr id="2052" name="Picture 4" descr="D:\Desktop\Dr T Prasad folder\ITM Kharghar Munna Bhai MBA Mandi\Mandi Event\Mandi Photos\15102011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" y="3926681"/>
            <a:ext cx="2587625" cy="1940719"/>
          </a:xfrm>
          <a:prstGeom prst="rect">
            <a:avLst/>
          </a:prstGeom>
          <a:noFill/>
        </p:spPr>
      </p:pic>
      <p:pic>
        <p:nvPicPr>
          <p:cNvPr id="2053" name="Picture 5" descr="D:\Desktop\Dr T Prasad folder\ITM Kharghar Munna Bhai MBA Mandi\Mandi Event\Prof. Veni Nair 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3000" y="4114800"/>
            <a:ext cx="2641600" cy="1981200"/>
          </a:xfrm>
          <a:prstGeom prst="rect">
            <a:avLst/>
          </a:prstGeom>
          <a:noFill/>
        </p:spPr>
      </p:pic>
      <p:pic>
        <p:nvPicPr>
          <p:cNvPr id="2054" name="Picture 6" descr="D:\Desktop\Dr T Prasad folder\ITM Kharghar Munna Bhai MBA Mandi\Mandi Event\Picture 1648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172200"/>
            <a:ext cx="2971800" cy="2228850"/>
          </a:xfrm>
          <a:prstGeom prst="rect">
            <a:avLst/>
          </a:prstGeom>
          <a:noFill/>
        </p:spPr>
      </p:pic>
      <p:pic>
        <p:nvPicPr>
          <p:cNvPr id="2055" name="Picture 7" descr="D:\Desktop\Dr T Prasad folder\ITM Kharghar Munna Bhai MBA Mandi\mandi final\Gandhi book sales at Gate Wa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6324600"/>
            <a:ext cx="3352800" cy="215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6912149" cy="8851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Milestones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76400"/>
            <a:ext cx="6172200" cy="6491823"/>
          </a:xfrm>
        </p:spPr>
        <p:txBody>
          <a:bodyPr>
            <a:normAutofit/>
          </a:bodyPr>
          <a:lstStyle/>
          <a:p>
            <a:endParaRPr lang="en-US" sz="2000" b="1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30,000 copies are sold  </a:t>
            </a:r>
          </a:p>
          <a:p>
            <a:r>
              <a:rPr lang="en-US" sz="2000" b="1" dirty="0" smtClean="0">
                <a:latin typeface="Cambria" pitchFamily="18" charset="0"/>
              </a:rPr>
              <a:t>3</a:t>
            </a:r>
            <a:r>
              <a:rPr lang="en-US" sz="2000" b="1" dirty="0" smtClean="0">
                <a:latin typeface="Cambria" pitchFamily="18" charset="0"/>
              </a:rPr>
              <a:t>,000 students participated </a:t>
            </a:r>
          </a:p>
          <a:p>
            <a:r>
              <a:rPr lang="en-US" sz="2000" b="1" dirty="0" smtClean="0">
                <a:latin typeface="Cambria" pitchFamily="18" charset="0"/>
              </a:rPr>
              <a:t>Gandhi reached 200 companies </a:t>
            </a: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</p:txBody>
      </p:sp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6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6912149" cy="8851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Testimonials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24000"/>
            <a:ext cx="6172200" cy="66442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Brush Script Std" pitchFamily="66" charset="0"/>
              </a:rPr>
              <a:t>	</a:t>
            </a:r>
            <a:r>
              <a:rPr lang="en-US" sz="2000" dirty="0" smtClean="0">
                <a:latin typeface="Brush Script Std" pitchFamily="66" charset="0"/>
              </a:rPr>
              <a:t>“A unique event. Keep up the good work” – An employee at Godrej</a:t>
            </a:r>
          </a:p>
          <a:p>
            <a:pPr algn="just">
              <a:buNone/>
            </a:pPr>
            <a:endParaRPr lang="en-US" sz="2000" dirty="0" smtClean="0">
              <a:latin typeface="Brush Script Std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Brush Script Std" pitchFamily="66" charset="0"/>
              </a:rPr>
              <a:t>	“Best platform for student interaction with corporate” – An employee at </a:t>
            </a:r>
            <a:r>
              <a:rPr lang="en-US" sz="2000" dirty="0" err="1" smtClean="0">
                <a:latin typeface="Brush Script Std" pitchFamily="66" charset="0"/>
              </a:rPr>
              <a:t>Crisil</a:t>
            </a:r>
            <a:endParaRPr lang="en-US" sz="2000" dirty="0" smtClean="0">
              <a:latin typeface="Brush Script Std" pitchFamily="66" charset="0"/>
            </a:endParaRPr>
          </a:p>
          <a:p>
            <a:pPr algn="just">
              <a:buNone/>
            </a:pPr>
            <a:endParaRPr lang="en-US" sz="2000" dirty="0" smtClean="0">
              <a:latin typeface="Brush Script Std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Brush Script Std" pitchFamily="66" charset="0"/>
              </a:rPr>
              <a:t>	“We need students to popularize the values which Gandhi stood by” – An employee at IOCL</a:t>
            </a:r>
          </a:p>
          <a:p>
            <a:pPr algn="just">
              <a:buNone/>
            </a:pPr>
            <a:endParaRPr lang="en-US" sz="2000" dirty="0" smtClean="0">
              <a:latin typeface="Brush Script Std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Brush Script Std" pitchFamily="66" charset="0"/>
              </a:rPr>
              <a:t>	“Need more such activities. Thanks for involving us in this event” – An employee at Asian Paints</a:t>
            </a:r>
          </a:p>
          <a:p>
            <a:pPr algn="just">
              <a:buNone/>
            </a:pPr>
            <a:endParaRPr lang="en-US" sz="2000" dirty="0" smtClean="0">
              <a:latin typeface="Brush Script Std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Brush Script Std" pitchFamily="66" charset="0"/>
              </a:rPr>
              <a:t>	“Gandhi needs to be popularized among the youth of this country. What better way than the youth themselves to uphold the values” – An employee at </a:t>
            </a:r>
            <a:r>
              <a:rPr lang="en-US" sz="2000" dirty="0" err="1" smtClean="0">
                <a:latin typeface="Brush Script Std" pitchFamily="66" charset="0"/>
              </a:rPr>
              <a:t>Mastek</a:t>
            </a:r>
            <a:endParaRPr lang="en-US" sz="2000" dirty="0" smtClean="0">
              <a:latin typeface="Brush Script Std" pitchFamily="66" charset="0"/>
            </a:endParaRPr>
          </a:p>
          <a:p>
            <a:pPr algn="just">
              <a:buNone/>
            </a:pPr>
            <a:endParaRPr lang="en-US" dirty="0" smtClean="0">
              <a:latin typeface="Brush Script Std" pitchFamily="66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Vasist\NITIE-Academics\Co-curriculars\SEJ\Pictures for use\khadi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" y="133348"/>
            <a:ext cx="6912149" cy="8851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6172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Media Coverage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"/>
            <a:ext cx="6858000" cy="125955"/>
          </a:xfrm>
          <a:prstGeom prst="rect">
            <a:avLst/>
          </a:prstGeom>
          <a:noFill/>
        </p:spPr>
      </p:pic>
      <p:pic>
        <p:nvPicPr>
          <p:cNvPr id="5" name="Picture 2" descr="C:\Vasist\NITIE-Academics\Co-curriculars\SEJ\Pictures for use\tricol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9018045"/>
            <a:ext cx="6858000" cy="125955"/>
          </a:xfrm>
          <a:prstGeom prst="rect">
            <a:avLst/>
          </a:prstGeom>
          <a:noFill/>
        </p:spPr>
      </p:pic>
      <p:pic>
        <p:nvPicPr>
          <p:cNvPr id="1026" name="Picture 2" descr="C:\Documents and Settings\NCSE_1\My Documents\Shanti Eva Jayate SEJ SEJ program\Shanti Eva Jayate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975" y="1371600"/>
            <a:ext cx="3349625" cy="5473008"/>
          </a:xfrm>
          <a:prstGeom prst="rect">
            <a:avLst/>
          </a:prstGeom>
          <a:noFill/>
        </p:spPr>
      </p:pic>
      <p:pic>
        <p:nvPicPr>
          <p:cNvPr id="1027" name="Picture 3" descr="C:\Documents and Settings\NCSE_1\My Documents\Shanti Eva Jayate SEJ SEJ program\Shanti Eva Jayate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841876"/>
            <a:ext cx="4048125" cy="422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62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Munna   Bhai   M. B. A @  ITM – Kharghar Dec 2012 </vt:lpstr>
      <vt:lpstr>Shanti  Eva  Jayate     </vt:lpstr>
      <vt:lpstr>Munna   Bhai   M. B. A </vt:lpstr>
      <vt:lpstr> About  the Book-  </vt:lpstr>
      <vt:lpstr>Munna   Bhai   M. B. A </vt:lpstr>
      <vt:lpstr>Slide 6</vt:lpstr>
      <vt:lpstr>Milestones</vt:lpstr>
      <vt:lpstr>Testimonials</vt:lpstr>
      <vt:lpstr>Media Coverage </vt:lpstr>
      <vt:lpstr>Munna   Bhai   M. B. 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Report on  Shanti Eva Jayate  ( A National Campaign by NITIE  for promoting Gandhian values ) </dc:title>
  <dc:creator>Dell</dc:creator>
  <cp:lastModifiedBy>NITIE</cp:lastModifiedBy>
  <cp:revision>50</cp:revision>
  <dcterms:created xsi:type="dcterms:W3CDTF">2010-10-23T14:35:32Z</dcterms:created>
  <dcterms:modified xsi:type="dcterms:W3CDTF">2012-11-23T09:01:35Z</dcterms:modified>
</cp:coreProperties>
</file>